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38"/>
  </p:notesMasterIdLst>
  <p:handoutMasterIdLst>
    <p:handoutMasterId r:id="rId39"/>
  </p:handoutMasterIdLst>
  <p:sldIdLst>
    <p:sldId id="342" r:id="rId3"/>
    <p:sldId id="388" r:id="rId4"/>
    <p:sldId id="385" r:id="rId5"/>
    <p:sldId id="386" r:id="rId6"/>
    <p:sldId id="366" r:id="rId7"/>
    <p:sldId id="424" r:id="rId8"/>
    <p:sldId id="412" r:id="rId9"/>
    <p:sldId id="382" r:id="rId10"/>
    <p:sldId id="383" r:id="rId11"/>
    <p:sldId id="415" r:id="rId12"/>
    <p:sldId id="410" r:id="rId13"/>
    <p:sldId id="389" r:id="rId14"/>
    <p:sldId id="391" r:id="rId15"/>
    <p:sldId id="392" r:id="rId16"/>
    <p:sldId id="393" r:id="rId17"/>
    <p:sldId id="427" r:id="rId18"/>
    <p:sldId id="429" r:id="rId19"/>
    <p:sldId id="413" r:id="rId20"/>
    <p:sldId id="398" r:id="rId21"/>
    <p:sldId id="399" r:id="rId22"/>
    <p:sldId id="401" r:id="rId23"/>
    <p:sldId id="405" r:id="rId24"/>
    <p:sldId id="406" r:id="rId25"/>
    <p:sldId id="407" r:id="rId26"/>
    <p:sldId id="408" r:id="rId27"/>
    <p:sldId id="414" r:id="rId28"/>
    <p:sldId id="419" r:id="rId29"/>
    <p:sldId id="416" r:id="rId30"/>
    <p:sldId id="417" r:id="rId31"/>
    <p:sldId id="418" r:id="rId32"/>
    <p:sldId id="420" r:id="rId33"/>
    <p:sldId id="421" r:id="rId34"/>
    <p:sldId id="426" r:id="rId35"/>
    <p:sldId id="423" r:id="rId36"/>
    <p:sldId id="428" r:id="rId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</p14:sldIdLst>
        </p14:section>
        <p14:section name="What to do?" id="{8200882A-DE46-4708-90E6-317FD8C03317}">
          <p14:sldIdLst>
            <p14:sldId id="388"/>
            <p14:sldId id="385"/>
            <p14:sldId id="386"/>
            <p14:sldId id="366"/>
            <p14:sldId id="424"/>
          </p14:sldIdLst>
        </p14:section>
        <p14:section name="Starting up" id="{6B188189-F895-4067-9169-53A3457575A9}">
          <p14:sldIdLst>
            <p14:sldId id="412"/>
            <p14:sldId id="382"/>
            <p14:sldId id="383"/>
            <p14:sldId id="415"/>
          </p14:sldIdLst>
        </p14:section>
        <p14:section name="Bootstrap Component" id="{CB0E05FD-04EC-4146-A39A-57D999A4DD1B}">
          <p14:sldIdLst>
            <p14:sldId id="410"/>
            <p14:sldId id="389"/>
            <p14:sldId id="391"/>
            <p14:sldId id="392"/>
            <p14:sldId id="393"/>
            <p14:sldId id="427"/>
            <p14:sldId id="429"/>
          </p14:sldIdLst>
        </p14:section>
        <p14:section name="Grid" id="{94E9B6E8-82F2-462A-9B4D-4CD35263536B}">
          <p14:sldIdLst>
            <p14:sldId id="413"/>
            <p14:sldId id="398"/>
            <p14:sldId id="399"/>
            <p14:sldId id="401"/>
            <p14:sldId id="405"/>
            <p14:sldId id="406"/>
            <p14:sldId id="407"/>
            <p14:sldId id="408"/>
            <p14:sldId id="414"/>
            <p14:sldId id="419"/>
          </p14:sldIdLst>
        </p14:section>
        <p14:section name="YT &lt;iframe&gt; &amp; Media Query" id="{FC9F4E8A-DE25-473F-9FD0-444010DB80F3}">
          <p14:sldIdLst>
            <p14:sldId id="416"/>
            <p14:sldId id="417"/>
            <p14:sldId id="418"/>
            <p14:sldId id="420"/>
            <p14:sldId id="421"/>
          </p14:sldIdLst>
        </p14:section>
        <p14:section name="Grading Policy" id="{5801E74B-C333-4360-91A5-21ACE22CB19C}">
          <p14:sldIdLst>
            <p14:sldId id="426"/>
            <p14:sldId id="423"/>
            <p14:sldId id="42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5F"/>
    <a:srgbClr val="A8EEFE"/>
    <a:srgbClr val="96EAFE"/>
    <a:srgbClr val="7C5989"/>
    <a:srgbClr val="000066"/>
    <a:srgbClr val="4D6B89"/>
    <a:srgbClr val="384E64"/>
    <a:srgbClr val="274E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81749" autoAdjust="0"/>
  </p:normalViewPr>
  <p:slideViewPr>
    <p:cSldViewPr>
      <p:cViewPr varScale="1">
        <p:scale>
          <a:sx n="81" d="100"/>
          <a:sy n="81" d="100"/>
        </p:scale>
        <p:origin x="54" y="345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3/8/2022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75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640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518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etbootstrap.com/docs/4.4/components/navbar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getbootstrap.com/docs/4.4/layout/grid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flexboxfroggy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107062213.gitlab.io/lab03-dem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Personal Website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Starting up -The &lt;div&gt; Element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</a:t>
            </a:r>
            <a:r>
              <a:rPr lang="en-US" altLang="zh-TW" b="1" dirty="0">
                <a:solidFill>
                  <a:srgbClr val="FF0000"/>
                </a:solidFill>
              </a:rPr>
              <a:t>&lt;div&gt; element </a:t>
            </a:r>
            <a:r>
              <a:rPr lang="en-US" altLang="zh-TW" dirty="0"/>
              <a:t>is important to website layouts</a:t>
            </a:r>
          </a:p>
          <a:p>
            <a:r>
              <a:rPr lang="en-US" altLang="zh-TW" dirty="0"/>
              <a:t>&lt;div&gt; </a:t>
            </a:r>
            <a:r>
              <a:rPr lang="en-US" altLang="zh-TW" b="1" dirty="0">
                <a:solidFill>
                  <a:srgbClr val="FF0000"/>
                </a:solidFill>
              </a:rPr>
              <a:t>is often used with CSS style</a:t>
            </a:r>
          </a:p>
          <a:p>
            <a:pPr lvl="1"/>
            <a:r>
              <a:rPr lang="en-US" altLang="zh-TW" dirty="0"/>
              <a:t>When used with CSS, the &lt;div&gt; element can be used to style blocks of content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876" y="4293096"/>
            <a:ext cx="2232248" cy="242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9447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we going to do?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TODO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Starting up</a:t>
            </a:r>
          </a:p>
          <a:p>
            <a:pPr lvl="1"/>
            <a:r>
              <a:rPr lang="en-US" altLang="zh-TW" b="1" dirty="0"/>
              <a:t>Bootstrap Components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Photo Gallery – Grid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YouTube &lt;iframe&gt; – Media Query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21087728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Bootstrap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Fork Bootstrap starter template from TA’s repo!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2636912"/>
            <a:ext cx="7001594" cy="38423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91680" y="5229200"/>
            <a:ext cx="6480720" cy="896963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35696" y="3863181"/>
            <a:ext cx="6480720" cy="573931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471467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Let’s start building our website!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Bootstrap</a:t>
            </a:r>
            <a:r>
              <a:rPr lang="en-US" altLang="zh-TW" dirty="0"/>
              <a:t> is an extremely popular front-end framework for building </a:t>
            </a:r>
            <a:r>
              <a:rPr lang="en-US" altLang="zh-TW" b="1" dirty="0">
                <a:solidFill>
                  <a:srgbClr val="FF0000"/>
                </a:solidFill>
              </a:rPr>
              <a:t>responsive website</a:t>
            </a:r>
            <a:r>
              <a:rPr lang="en-US" altLang="zh-TW" dirty="0"/>
              <a:t>, providing us with a bunch of </a:t>
            </a:r>
            <a:r>
              <a:rPr lang="en-US" altLang="zh-TW" b="1" dirty="0">
                <a:solidFill>
                  <a:srgbClr val="FF0000"/>
                </a:solidFill>
              </a:rPr>
              <a:t>front-end components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Let us try adding a </a:t>
            </a:r>
            <a:r>
              <a:rPr lang="en-US" altLang="zh-TW" b="1" dirty="0" err="1">
                <a:solidFill>
                  <a:srgbClr val="FF0000"/>
                </a:solidFill>
              </a:rPr>
              <a:t>navbar</a:t>
            </a:r>
            <a:r>
              <a:rPr lang="en-US" altLang="zh-TW" dirty="0"/>
              <a:t> to our website.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894260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Bootstrap Documentation - </a:t>
            </a:r>
            <a:r>
              <a:rPr lang="en-US" altLang="zh-TW" dirty="0" err="1">
                <a:hlinkClick r:id="rId2"/>
              </a:rPr>
              <a:t>navbar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t="10872"/>
          <a:stretch/>
        </p:blipFill>
        <p:spPr>
          <a:xfrm>
            <a:off x="251520" y="2276872"/>
            <a:ext cx="8803220" cy="44203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51720" y="3429000"/>
            <a:ext cx="5328592" cy="3096344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5429395" y="3059668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Copy the code!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308495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783357"/>
            <a:ext cx="8507288" cy="4525963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1619672" y="1628800"/>
            <a:ext cx="5623520" cy="3749014"/>
            <a:chOff x="683568" y="1587624"/>
            <a:chExt cx="7578055" cy="5052037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568" y="1587624"/>
              <a:ext cx="7578055" cy="5052037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899592" y="2420888"/>
              <a:ext cx="3672408" cy="4104456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914989" y="3465570"/>
              <a:ext cx="2999244" cy="648072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2139260" y="1897336"/>
              <a:ext cx="1813318" cy="3693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Paste the code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887592" y="4098962"/>
              <a:ext cx="2044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err="1">
                  <a:solidFill>
                    <a:srgbClr val="FF0000"/>
                  </a:solidFill>
                </a:rPr>
                <a:t>Navbar</a:t>
              </a:r>
              <a:r>
                <a:rPr lang="en-US" altLang="zh-TW" b="1" dirty="0">
                  <a:solidFill>
                    <a:srgbClr val="FF0000"/>
                  </a:solidFill>
                </a:rPr>
                <a:t> is added!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94194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EF27E9-C443-400E-85D7-C70C9FD8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Component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79CA9C-B216-4E8A-BEC8-669F7C4852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TW" dirty="0"/>
              <a:t>Choose </a:t>
            </a:r>
            <a:r>
              <a:rPr lang="en-US" altLang="zh-TW" b="1" dirty="0">
                <a:solidFill>
                  <a:srgbClr val="FF0000"/>
                </a:solidFill>
              </a:rPr>
              <a:t>3 Bootstrap components from below </a:t>
            </a:r>
            <a:r>
              <a:rPr lang="en-US" altLang="zh-TW" dirty="0"/>
              <a:t>and add them to your website!</a:t>
            </a:r>
          </a:p>
          <a:p>
            <a:endParaRPr lang="en-US" altLang="zh-TW" dirty="0"/>
          </a:p>
          <a:p>
            <a:r>
              <a:rPr lang="en-US" altLang="zh-TW" dirty="0"/>
              <a:t>Button</a:t>
            </a:r>
          </a:p>
          <a:p>
            <a:r>
              <a:rPr lang="en-US" altLang="zh-TW" dirty="0"/>
              <a:t>Card</a:t>
            </a:r>
          </a:p>
          <a:p>
            <a:r>
              <a:rPr lang="en-US" altLang="zh-TW" dirty="0"/>
              <a:t>Carousel</a:t>
            </a:r>
          </a:p>
          <a:p>
            <a:r>
              <a:rPr lang="en-US" altLang="zh-TW" dirty="0"/>
              <a:t>Media object</a:t>
            </a:r>
          </a:p>
          <a:p>
            <a:r>
              <a:rPr lang="en-US" altLang="zh-TW" dirty="0"/>
              <a:t>Modal</a:t>
            </a:r>
          </a:p>
          <a:p>
            <a:r>
              <a:rPr lang="en-US" altLang="zh-TW" dirty="0"/>
              <a:t>Dropdown</a:t>
            </a:r>
          </a:p>
          <a:p>
            <a:r>
              <a:rPr lang="en-US" altLang="zh-TW" dirty="0"/>
              <a:t>Jumbotron</a:t>
            </a:r>
          </a:p>
          <a:p>
            <a:r>
              <a:rPr lang="en-US" altLang="zh-TW" dirty="0"/>
              <a:t>Collapse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500294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3CFE15-40AD-4A4A-9397-20A65F9DE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Component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55916D3-2ADF-46F7-8ACE-DEC90520C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TW" dirty="0"/>
              <a:t>Modify the components to fit your website!</a:t>
            </a:r>
          </a:p>
          <a:p>
            <a:r>
              <a:rPr lang="en-US" altLang="zh-TW" dirty="0"/>
              <a:t>You can:</a:t>
            </a:r>
          </a:p>
          <a:p>
            <a:pPr lvl="1"/>
            <a:r>
              <a:rPr lang="en-US" altLang="zh-TW" dirty="0"/>
              <a:t>Change the </a:t>
            </a:r>
            <a:r>
              <a:rPr lang="en-US" altLang="zh-TW" b="1" dirty="0"/>
              <a:t>style</a:t>
            </a:r>
            <a:r>
              <a:rPr lang="en-US" altLang="zh-TW" dirty="0"/>
              <a:t> of the component (different size, font, color, etc.)</a:t>
            </a:r>
          </a:p>
          <a:p>
            <a:pPr lvl="1"/>
            <a:r>
              <a:rPr lang="en-US" altLang="zh-TW" dirty="0"/>
              <a:t>Change the </a:t>
            </a:r>
            <a:r>
              <a:rPr lang="en-US" altLang="zh-TW" b="1" dirty="0" err="1"/>
              <a:t>href</a:t>
            </a:r>
            <a:r>
              <a:rPr lang="en-US" altLang="zh-TW" dirty="0"/>
              <a:t> attribute (point to another website, or another element in the same page)</a:t>
            </a:r>
          </a:p>
          <a:p>
            <a:pPr lvl="1"/>
            <a:r>
              <a:rPr lang="en-US" altLang="zh-TW" dirty="0"/>
              <a:t>Change the </a:t>
            </a:r>
            <a:r>
              <a:rPr lang="en-US" altLang="zh-TW" b="1" dirty="0"/>
              <a:t>options</a:t>
            </a:r>
            <a:r>
              <a:rPr lang="en-US" altLang="zh-TW" dirty="0"/>
              <a:t> attributes shown in the Bootstrap documentation (ex: “data-interval” for Carousels)</a:t>
            </a:r>
          </a:p>
          <a:p>
            <a:r>
              <a:rPr lang="en-US" altLang="zh-TW" b="1" dirty="0">
                <a:solidFill>
                  <a:srgbClr val="FF0000"/>
                </a:solidFill>
              </a:rPr>
              <a:t>No points if you only change the text content.</a:t>
            </a:r>
          </a:p>
          <a:p>
            <a:r>
              <a:rPr lang="en-US" altLang="zh-TW" b="1" dirty="0"/>
              <a:t>Make it obvious!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55487005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we going to do?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TODO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Starting up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Bootstrap Components</a:t>
            </a:r>
          </a:p>
          <a:p>
            <a:pPr lvl="1"/>
            <a:r>
              <a:rPr lang="en-US" altLang="zh-TW" b="1" dirty="0"/>
              <a:t>Photo Gallery – Grid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YouTube &lt;iframe&gt; – Media Query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195852479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2521265" y="1454193"/>
            <a:ext cx="1747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width: 1200px</a:t>
            </a:r>
            <a:endParaRPr lang="zh-TW" altLang="en-US" b="1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5443984" y="218078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width: 900px</a:t>
            </a:r>
            <a:endParaRPr lang="zh-TW" altLang="en-US" b="1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67" y="1860080"/>
            <a:ext cx="3936660" cy="2878950"/>
          </a:xfrm>
          <a:prstGeom prst="rect">
            <a:avLst/>
          </a:prstGeom>
          <a:ln>
            <a:solidFill>
              <a:srgbClr val="5F5F5F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530" y="2586667"/>
            <a:ext cx="2861794" cy="3060576"/>
          </a:xfrm>
          <a:prstGeom prst="rect">
            <a:avLst/>
          </a:prstGeom>
          <a:ln>
            <a:solidFill>
              <a:srgbClr val="5F5F5F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3611164"/>
            <a:ext cx="1743970" cy="2874824"/>
          </a:xfrm>
          <a:prstGeom prst="rect">
            <a:avLst/>
          </a:prstGeom>
          <a:ln>
            <a:solidFill>
              <a:srgbClr val="5F5F5F"/>
            </a:solidFill>
          </a:ln>
        </p:spPr>
      </p:pic>
      <p:sp>
        <p:nvSpPr>
          <p:cNvPr id="12" name="文字方塊 11"/>
          <p:cNvSpPr txBox="1"/>
          <p:nvPr/>
        </p:nvSpPr>
        <p:spPr>
          <a:xfrm>
            <a:off x="6065541" y="3611164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bg1"/>
                </a:solidFill>
              </a:rPr>
              <a:t>width: 650px</a:t>
            </a:r>
            <a:endParaRPr lang="zh-TW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265892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What are we going to do?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TODO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Starting up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Bootstrap Components</a:t>
            </a:r>
            <a:endParaRPr lang="en-US" altLang="zh-TW" b="1" dirty="0"/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Photo Gallery – Grid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YouTube &lt;iframe&gt; – Media Query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374260864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Divide the page into columns with </a:t>
            </a:r>
            <a:r>
              <a:rPr lang="en-US" altLang="zh-TW" b="1" dirty="0">
                <a:solidFill>
                  <a:srgbClr val="FF0000"/>
                </a:solidFill>
              </a:rPr>
              <a:t>Grid</a:t>
            </a:r>
            <a:r>
              <a:rPr lang="en-US" altLang="zh-TW" dirty="0"/>
              <a:t>.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0" y="6165304"/>
            <a:ext cx="47884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Grid Tutorial</a:t>
            </a:r>
          </a:p>
          <a:p>
            <a:r>
              <a:rPr lang="en-US" altLang="zh-TW" dirty="0">
                <a:hlinkClick r:id="rId2"/>
              </a:rPr>
              <a:t>https://getbootstrap.com/docs/4.4/layout/grid/</a:t>
            </a:r>
            <a:endParaRPr lang="en-US" altLang="zh-TW" dirty="0"/>
          </a:p>
          <a:p>
            <a:endParaRPr lang="zh-TW" altLang="en-US" dirty="0"/>
          </a:p>
        </p:txBody>
      </p:sp>
      <p:grpSp>
        <p:nvGrpSpPr>
          <p:cNvPr id="17" name="群組 16"/>
          <p:cNvGrpSpPr/>
          <p:nvPr/>
        </p:nvGrpSpPr>
        <p:grpSpPr>
          <a:xfrm>
            <a:off x="457200" y="2492896"/>
            <a:ext cx="3590810" cy="707270"/>
            <a:chOff x="755576" y="2244165"/>
            <a:chExt cx="4363149" cy="859395"/>
          </a:xfrm>
        </p:grpSpPr>
        <p:sp>
          <p:nvSpPr>
            <p:cNvPr id="8" name="矩形 7"/>
            <p:cNvSpPr/>
            <p:nvPr/>
          </p:nvSpPr>
          <p:spPr>
            <a:xfrm>
              <a:off x="762996" y="2244165"/>
              <a:ext cx="4355729" cy="42532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sq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12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55576" y="2749706"/>
              <a:ext cx="1015400" cy="3538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sq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890335" y="2749706"/>
              <a:ext cx="1008112" cy="3538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sq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999014" y="2749706"/>
              <a:ext cx="1008112" cy="3538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sq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110613" y="2749706"/>
              <a:ext cx="1008112" cy="35385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38100" cap="sq">
              <a:noFill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solidFill>
                    <a:schemeClr val="bg1"/>
                  </a:solidFill>
                </a:rPr>
                <a:t>3</a:t>
              </a:r>
              <a:endParaRPr lang="zh-TW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9" name="內容版面配置區 2"/>
          <p:cNvSpPr txBox="1">
            <a:spLocks/>
          </p:cNvSpPr>
          <p:nvPr/>
        </p:nvSpPr>
        <p:spPr>
          <a:xfrm>
            <a:off x="4283968" y="2492896"/>
            <a:ext cx="4176464" cy="33212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col-lg-3</a:t>
            </a:r>
          </a:p>
          <a:p>
            <a:pPr marL="0" indent="0" fontAlgn="auto">
              <a:spcAft>
                <a:spcPts val="0"/>
              </a:spcAft>
              <a:buNone/>
            </a:pPr>
            <a:r>
              <a:rPr lang="en-US" altLang="zh-TW" dirty="0">
                <a:latin typeface="+mj-lt"/>
                <a:cs typeface="Courier New" panose="02070309020205020404" pitchFamily="49" charset="0"/>
              </a:rPr>
              <a:t>When the screen is ‘large’, we divide the gallery into 4 columns.</a:t>
            </a:r>
            <a:endParaRPr lang="en-US" altLang="zh-TW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78" y="3243222"/>
            <a:ext cx="3671674" cy="268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7303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87" y="4431045"/>
            <a:ext cx="2362200" cy="8953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36427" y="2228403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404387" y="398527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Index.css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Divide a &lt;div&gt; into four columns.</a:t>
            </a:r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90" y="2622000"/>
            <a:ext cx="3457575" cy="13430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87509" y="3554842"/>
            <a:ext cx="1213794" cy="217640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55576" y="2790085"/>
            <a:ext cx="936104" cy="271474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067944" y="3965025"/>
            <a:ext cx="1224136" cy="2632327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387" y="5319374"/>
            <a:ext cx="2362200" cy="9267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文字方塊 18"/>
          <p:cNvSpPr txBox="1"/>
          <p:nvPr/>
        </p:nvSpPr>
        <p:spPr>
          <a:xfrm>
            <a:off x="1976556" y="2228403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Bootstrap class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21" name="直線接點 20"/>
          <p:cNvCxnSpPr>
            <a:endCxn id="19" idx="1"/>
          </p:cNvCxnSpPr>
          <p:nvPr/>
        </p:nvCxnSpPr>
        <p:spPr>
          <a:xfrm flipV="1">
            <a:off x="1223628" y="2413069"/>
            <a:ext cx="752928" cy="34200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接點 22"/>
          <p:cNvCxnSpPr>
            <a:stCxn id="19" idx="2"/>
          </p:cNvCxnSpPr>
          <p:nvPr/>
        </p:nvCxnSpPr>
        <p:spPr>
          <a:xfrm flipH="1">
            <a:off x="2301303" y="2597735"/>
            <a:ext cx="633208" cy="93685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9337" y="3676758"/>
            <a:ext cx="6224487" cy="3077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439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739" y="4025198"/>
            <a:ext cx="5344784" cy="265689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4682" y="2221772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Index.html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2712462" y="219950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Index.css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Divide each columns to 2 parts.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91" y="2566733"/>
            <a:ext cx="2517236" cy="28064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7536" y="2566733"/>
            <a:ext cx="2547161" cy="1942388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11560" y="2883985"/>
            <a:ext cx="1773372" cy="328775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797450" y="2537346"/>
            <a:ext cx="2350614" cy="2043782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584776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Add an image.</a:t>
            </a:r>
            <a:endParaRPr lang="zh-TW" altLang="en-US" dirty="0"/>
          </a:p>
        </p:txBody>
      </p:sp>
      <p:grpSp>
        <p:nvGrpSpPr>
          <p:cNvPr id="25" name="群組 24"/>
          <p:cNvGrpSpPr/>
          <p:nvPr/>
        </p:nvGrpSpPr>
        <p:grpSpPr>
          <a:xfrm>
            <a:off x="30332" y="2008148"/>
            <a:ext cx="3051079" cy="1664732"/>
            <a:chOff x="0" y="2324042"/>
            <a:chExt cx="3051079" cy="1664732"/>
          </a:xfrm>
        </p:grpSpPr>
        <p:pic>
          <p:nvPicPr>
            <p:cNvPr id="24" name="圖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854" y="2693374"/>
              <a:ext cx="2943225" cy="1295400"/>
            </a:xfrm>
            <a:prstGeom prst="rect">
              <a:avLst/>
            </a:prstGeom>
          </p:spPr>
        </p:pic>
        <p:grpSp>
          <p:nvGrpSpPr>
            <p:cNvPr id="18" name="群組 17"/>
            <p:cNvGrpSpPr/>
            <p:nvPr/>
          </p:nvGrpSpPr>
          <p:grpSpPr>
            <a:xfrm>
              <a:off x="0" y="2324042"/>
              <a:ext cx="2654158" cy="1193945"/>
              <a:chOff x="336427" y="2228403"/>
              <a:chExt cx="2654158" cy="1193945"/>
            </a:xfrm>
          </p:grpSpPr>
          <p:sp>
            <p:nvSpPr>
              <p:cNvPr id="6" name="文字方塊 5"/>
              <p:cNvSpPr txBox="1"/>
              <p:nvPr/>
            </p:nvSpPr>
            <p:spPr>
              <a:xfrm>
                <a:off x="336427" y="2228403"/>
                <a:ext cx="12490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Index.html</a:t>
                </a:r>
                <a:endParaRPr lang="zh-TW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349703" y="3188245"/>
                <a:ext cx="1640882" cy="234103"/>
              </a:xfrm>
              <a:prstGeom prst="rect">
                <a:avLst/>
              </a:prstGeom>
              <a:ln w="38100" cap="sq">
                <a:solidFill>
                  <a:srgbClr val="FF000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  <p:grpSp>
        <p:nvGrpSpPr>
          <p:cNvPr id="23" name="群組 22"/>
          <p:cNvGrpSpPr/>
          <p:nvPr/>
        </p:nvGrpSpPr>
        <p:grpSpPr>
          <a:xfrm>
            <a:off x="27754" y="3672880"/>
            <a:ext cx="3292587" cy="3181416"/>
            <a:chOff x="3225592" y="2045745"/>
            <a:chExt cx="3292587" cy="3181416"/>
          </a:xfrm>
        </p:grpSpPr>
        <p:grpSp>
          <p:nvGrpSpPr>
            <p:cNvPr id="21" name="群組 20"/>
            <p:cNvGrpSpPr/>
            <p:nvPr/>
          </p:nvGrpSpPr>
          <p:grpSpPr>
            <a:xfrm>
              <a:off x="3225592" y="2045745"/>
              <a:ext cx="3292587" cy="3181416"/>
              <a:chOff x="3225592" y="2045745"/>
              <a:chExt cx="3292587" cy="3181416"/>
            </a:xfrm>
          </p:grpSpPr>
          <p:pic>
            <p:nvPicPr>
              <p:cNvPr id="20" name="圖片 19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79679" y="2350611"/>
                <a:ext cx="3238500" cy="2876550"/>
              </a:xfrm>
              <a:prstGeom prst="rect">
                <a:avLst/>
              </a:prstGeom>
            </p:spPr>
          </p:pic>
          <p:grpSp>
            <p:nvGrpSpPr>
              <p:cNvPr id="17" name="群組 16"/>
              <p:cNvGrpSpPr/>
              <p:nvPr/>
            </p:nvGrpSpPr>
            <p:grpSpPr>
              <a:xfrm>
                <a:off x="3225592" y="2045745"/>
                <a:ext cx="1806654" cy="1527271"/>
                <a:chOff x="3749550" y="2099890"/>
                <a:chExt cx="1806654" cy="1527271"/>
              </a:xfrm>
            </p:grpSpPr>
            <p:sp>
              <p:nvSpPr>
                <p:cNvPr id="7" name="文字方塊 6"/>
                <p:cNvSpPr txBox="1"/>
                <p:nvPr/>
              </p:nvSpPr>
              <p:spPr>
                <a:xfrm>
                  <a:off x="3749550" y="2099890"/>
                  <a:ext cx="115929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TW" dirty="0"/>
                    <a:t>Index.css</a:t>
                  </a:r>
                  <a:endParaRPr lang="zh-TW" altLang="en-US" dirty="0"/>
                </a:p>
              </p:txBody>
            </p:sp>
            <p:sp>
              <p:nvSpPr>
                <p:cNvPr id="16" name="矩形 15"/>
                <p:cNvSpPr/>
                <p:nvPr/>
              </p:nvSpPr>
              <p:spPr>
                <a:xfrm>
                  <a:off x="4013923" y="3293835"/>
                  <a:ext cx="1542281" cy="333326"/>
                </a:xfrm>
                <a:prstGeom prst="rect">
                  <a:avLst/>
                </a:prstGeom>
                <a:ln w="38100" cap="sq">
                  <a:solidFill>
                    <a:srgbClr val="FF0000"/>
                  </a:solidFill>
                  <a:round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TW" altLang="en-US" dirty="0"/>
                </a:p>
              </p:txBody>
            </p:sp>
          </p:grpSp>
        </p:grpSp>
        <p:sp>
          <p:nvSpPr>
            <p:cNvPr id="22" name="矩形 21"/>
            <p:cNvSpPr/>
            <p:nvPr/>
          </p:nvSpPr>
          <p:spPr>
            <a:xfrm>
              <a:off x="3439275" y="4644882"/>
              <a:ext cx="1542281" cy="333326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pic>
        <p:nvPicPr>
          <p:cNvPr id="26" name="圖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6770" y="2785887"/>
            <a:ext cx="6002310" cy="2841704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3141734" y="2640032"/>
            <a:ext cx="2190296" cy="1797079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3479937" y="6133587"/>
            <a:ext cx="3108543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If not added, the photo will</a:t>
            </a:r>
            <a:br>
              <a:rPr lang="en-US" altLang="zh-TW" b="1" dirty="0">
                <a:solidFill>
                  <a:srgbClr val="FF0000"/>
                </a:solidFill>
              </a:rPr>
            </a:br>
            <a:r>
              <a:rPr lang="en-US" altLang="zh-TW" b="1" dirty="0">
                <a:solidFill>
                  <a:srgbClr val="FF0000"/>
                </a:solidFill>
              </a:rPr>
              <a:t> overflow the border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30" name="直線接點 29"/>
          <p:cNvCxnSpPr>
            <a:stCxn id="22" idx="3"/>
            <a:endCxn id="28" idx="1"/>
          </p:cNvCxnSpPr>
          <p:nvPr/>
        </p:nvCxnSpPr>
        <p:spPr>
          <a:xfrm>
            <a:off x="1783718" y="6438680"/>
            <a:ext cx="1696219" cy="1807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79194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The gallery becomes </a:t>
            </a:r>
            <a:r>
              <a:rPr lang="en-US" altLang="zh-TW" b="1" dirty="0">
                <a:solidFill>
                  <a:srgbClr val="FF0000"/>
                </a:solidFill>
              </a:rPr>
              <a:t>single-columned</a:t>
            </a:r>
            <a:r>
              <a:rPr lang="en-US" altLang="zh-TW" dirty="0"/>
              <a:t> if the screen width is smaller than 911px(large screen size). </a:t>
            </a:r>
          </a:p>
          <a:p>
            <a:pPr fontAlgn="auto">
              <a:spcAft>
                <a:spcPts val="0"/>
              </a:spcAft>
            </a:pPr>
            <a:r>
              <a:rPr lang="en-US" altLang="zh-TW" dirty="0"/>
              <a:t>Can we make it </a:t>
            </a:r>
            <a:r>
              <a:rPr lang="en-US" altLang="zh-TW" b="1" dirty="0">
                <a:solidFill>
                  <a:srgbClr val="FF0000"/>
                </a:solidFill>
              </a:rPr>
              <a:t>2-columned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pSp>
        <p:nvGrpSpPr>
          <p:cNvPr id="12" name="群組 11"/>
          <p:cNvGrpSpPr/>
          <p:nvPr/>
        </p:nvGrpSpPr>
        <p:grpSpPr>
          <a:xfrm>
            <a:off x="683568" y="3838763"/>
            <a:ext cx="7607195" cy="2800672"/>
            <a:chOff x="755576" y="3652664"/>
            <a:chExt cx="7607195" cy="2800672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3717032"/>
              <a:ext cx="3673394" cy="2736304"/>
            </a:xfrm>
            <a:prstGeom prst="rect">
              <a:avLst/>
            </a:prstGeom>
          </p:spPr>
        </p:pic>
        <p:sp>
          <p:nvSpPr>
            <p:cNvPr id="8" name="向右箭號 7"/>
            <p:cNvSpPr/>
            <p:nvPr/>
          </p:nvSpPr>
          <p:spPr>
            <a:xfrm>
              <a:off x="4788024" y="4941168"/>
              <a:ext cx="648072" cy="432048"/>
            </a:xfrm>
            <a:prstGeom prst="rightArrow">
              <a:avLst/>
            </a:prstGeom>
            <a:solidFill>
              <a:srgbClr val="FF0000"/>
            </a:solidFill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7318" y="3652664"/>
              <a:ext cx="2565453" cy="2800672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4809379" y="4345114"/>
              <a:ext cx="5040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4000" b="1" dirty="0">
                  <a:solidFill>
                    <a:srgbClr val="FF0000"/>
                  </a:solidFill>
                </a:rPr>
                <a:t>?</a:t>
              </a:r>
              <a:endParaRPr lang="zh-TW" altLang="en-US" sz="40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718247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– Grid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Add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 col-md-6 </a:t>
            </a:r>
            <a:r>
              <a:rPr lang="en-US" altLang="zh-TW" dirty="0"/>
              <a:t>and </a:t>
            </a:r>
            <a:r>
              <a:rPr lang="en-US" altLang="zh-TW" dirty="0">
                <a:latin typeface="Courier New" panose="02070309020205020404" pitchFamily="49" charset="0"/>
                <a:cs typeface="Courier New" panose="02070309020205020404" pitchFamily="49" charset="0"/>
              </a:rPr>
              <a:t>col-sm-12</a:t>
            </a:r>
            <a:endParaRPr lang="zh-TW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2257678" y="2492896"/>
            <a:ext cx="4628644" cy="4064174"/>
            <a:chOff x="1805232" y="2637641"/>
            <a:chExt cx="4628644" cy="4064174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5232" y="2637641"/>
              <a:ext cx="4628644" cy="4064174"/>
            </a:xfrm>
            <a:prstGeom prst="rect">
              <a:avLst/>
            </a:prstGeom>
          </p:spPr>
        </p:pic>
        <p:sp>
          <p:nvSpPr>
            <p:cNvPr id="5" name="矩形 4"/>
            <p:cNvSpPr/>
            <p:nvPr/>
          </p:nvSpPr>
          <p:spPr>
            <a:xfrm>
              <a:off x="2555776" y="2780928"/>
              <a:ext cx="2741280" cy="249208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6816922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-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Now we get a responsive webpage!</a:t>
            </a:r>
            <a:endParaRPr lang="zh-TW" altLang="en-US" dirty="0"/>
          </a:p>
        </p:txBody>
      </p:sp>
      <p:grpSp>
        <p:nvGrpSpPr>
          <p:cNvPr id="7" name="群組 6"/>
          <p:cNvGrpSpPr/>
          <p:nvPr/>
        </p:nvGrpSpPr>
        <p:grpSpPr>
          <a:xfrm>
            <a:off x="323528" y="2924944"/>
            <a:ext cx="8210740" cy="2722213"/>
            <a:chOff x="294310" y="3212976"/>
            <a:chExt cx="8210740" cy="2722213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4310" y="3262533"/>
              <a:ext cx="3304628" cy="264725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9912" y="3212976"/>
              <a:ext cx="2431102" cy="27222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1744" y="3212976"/>
              <a:ext cx="1983306" cy="26968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29192935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Gallery - Grid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Also, it is strongly recommended to learn </a:t>
            </a:r>
            <a:r>
              <a:rPr lang="en-US" altLang="zh-TW" b="1" dirty="0">
                <a:solidFill>
                  <a:srgbClr val="FF0000"/>
                </a:solidFill>
              </a:rPr>
              <a:t>Flex system</a:t>
            </a:r>
            <a:r>
              <a:rPr lang="en-US" altLang="zh-TW" dirty="0"/>
              <a:t>, which is another layout system.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dirty="0"/>
              <a:t>Flexbox </a:t>
            </a:r>
            <a:r>
              <a:rPr lang="en-US" altLang="zh-TW" dirty="0" err="1"/>
              <a:t>Froggy</a:t>
            </a:r>
            <a:r>
              <a:rPr lang="en-US" altLang="zh-TW" dirty="0"/>
              <a:t>:</a:t>
            </a:r>
          </a:p>
          <a:p>
            <a:r>
              <a:rPr lang="en-US" altLang="zh-TW" dirty="0">
                <a:hlinkClick r:id="rId2"/>
              </a:rPr>
              <a:t>https://flexboxfroggy.com/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110127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we going to do?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TODO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Starting up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Bootstrap Components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Photo Gallery – Grid</a:t>
            </a:r>
          </a:p>
          <a:p>
            <a:pPr lvl="1"/>
            <a:r>
              <a:rPr lang="en-US" altLang="zh-TW" b="1" dirty="0"/>
              <a:t>YouTube &lt;iframe&gt; – Media Query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Deploy Websites with 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Gitlab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1958537664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421" y="4645392"/>
            <a:ext cx="3847256" cy="19449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YouTube &lt;iframe&gt; – Media Query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Adding a </a:t>
            </a:r>
            <a:r>
              <a:rPr lang="en-US" altLang="zh-TW" b="1" dirty="0">
                <a:solidFill>
                  <a:srgbClr val="FF0000"/>
                </a:solidFill>
              </a:rPr>
              <a:t>YouTube video </a:t>
            </a:r>
            <a:r>
              <a:rPr lang="en-US" altLang="zh-TW" dirty="0"/>
              <a:t>to our webpage is extremely easy!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l="32143"/>
          <a:stretch/>
        </p:blipFill>
        <p:spPr>
          <a:xfrm>
            <a:off x="179512" y="3068960"/>
            <a:ext cx="4104458" cy="34890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658" y="2924944"/>
            <a:ext cx="4090053" cy="1368177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3347864" y="4024198"/>
            <a:ext cx="1224136" cy="98897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7174634" y="4077072"/>
            <a:ext cx="0" cy="73642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123728" y="4941168"/>
            <a:ext cx="1224136" cy="216024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846571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are we going to do?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Make a website from scratch </a:t>
            </a:r>
          </a:p>
          <a:p>
            <a:r>
              <a:rPr lang="en-US" altLang="zh-TW" dirty="0"/>
              <a:t>Make a </a:t>
            </a:r>
            <a:r>
              <a:rPr lang="en-US" altLang="zh-TW" b="1" dirty="0">
                <a:solidFill>
                  <a:srgbClr val="FF0000"/>
                </a:solidFill>
              </a:rPr>
              <a:t>responsive website </a:t>
            </a:r>
            <a:r>
              <a:rPr lang="en-US" altLang="zh-TW" dirty="0"/>
              <a:t>(RWD)</a:t>
            </a:r>
          </a:p>
          <a:p>
            <a:r>
              <a:rPr lang="en-US" altLang="zh-TW" dirty="0"/>
              <a:t>Use </a:t>
            </a:r>
            <a:r>
              <a:rPr lang="en-US" altLang="zh-TW" b="1" dirty="0">
                <a:solidFill>
                  <a:srgbClr val="FF0000"/>
                </a:solidFill>
              </a:rPr>
              <a:t>Bootstrap components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7349155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YouTube &lt;iframe&gt; – Media Query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But how do we make it </a:t>
            </a:r>
            <a:r>
              <a:rPr lang="en-US" altLang="zh-TW" b="1" dirty="0">
                <a:solidFill>
                  <a:srgbClr val="FF0000"/>
                </a:solidFill>
              </a:rPr>
              <a:t>responsive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1475656" y="2204864"/>
            <a:ext cx="5340185" cy="4514651"/>
            <a:chOff x="457200" y="2132856"/>
            <a:chExt cx="5340185" cy="4514651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72562" y="2132856"/>
              <a:ext cx="3624823" cy="45146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13" name="群組 12"/>
            <p:cNvGrpSpPr/>
            <p:nvPr/>
          </p:nvGrpSpPr>
          <p:grpSpPr>
            <a:xfrm>
              <a:off x="457200" y="2276871"/>
              <a:ext cx="2026568" cy="3730626"/>
              <a:chOff x="1177280" y="2276871"/>
              <a:chExt cx="2026568" cy="3730626"/>
            </a:xfrm>
          </p:grpSpPr>
          <p:sp>
            <p:nvSpPr>
              <p:cNvPr id="10" name="文字方塊 9"/>
              <p:cNvSpPr txBox="1"/>
              <p:nvPr/>
            </p:nvSpPr>
            <p:spPr>
              <a:xfrm>
                <a:off x="1177280" y="5084167"/>
                <a:ext cx="202656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dirty="0">
                    <a:solidFill>
                      <a:srgbClr val="FF0000"/>
                    </a:solidFill>
                  </a:rPr>
                  <a:t>The left part of the video is hidden </a:t>
                </a:r>
                <a:r>
                  <a:rPr lang="en-US" altLang="zh-TW" b="1" dirty="0">
                    <a:solidFill>
                      <a:srgbClr val="FF0000"/>
                    </a:solidFill>
                    <a:sym typeface="Wingdings" panose="05000000000000000000" pitchFamily="2" charset="2"/>
                  </a:rPr>
                  <a:t></a:t>
                </a:r>
                <a:endParaRPr lang="zh-TW" altLang="en-US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1992542" y="2276871"/>
                <a:ext cx="900100" cy="2736305"/>
              </a:xfrm>
              <a:prstGeom prst="rect">
                <a:avLst/>
              </a:prstGeom>
              <a:ln w="38100" cap="sq">
                <a:solidFill>
                  <a:srgbClr val="FF0000"/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5374775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YouTube &lt;iframe&gt; – Media Query</a:t>
            </a:r>
            <a:endParaRPr lang="zh-TW" altLang="en-US" dirty="0"/>
          </a:p>
        </p:txBody>
      </p:sp>
      <p:sp>
        <p:nvSpPr>
          <p:cNvPr id="11" name="內容版面配置區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dirty="0"/>
              <a:t>But how do we make it </a:t>
            </a:r>
            <a:r>
              <a:rPr lang="en-US" altLang="zh-TW" b="1" dirty="0">
                <a:solidFill>
                  <a:srgbClr val="FF0000"/>
                </a:solidFill>
              </a:rPr>
              <a:t>responsive</a:t>
            </a:r>
            <a:r>
              <a:rPr lang="en-US" altLang="zh-TW" dirty="0"/>
              <a:t>?</a:t>
            </a:r>
            <a:endParaRPr lang="zh-TW" altLang="en-US" dirty="0"/>
          </a:p>
        </p:txBody>
      </p:sp>
      <p:grpSp>
        <p:nvGrpSpPr>
          <p:cNvPr id="6" name="群組 5"/>
          <p:cNvGrpSpPr/>
          <p:nvPr/>
        </p:nvGrpSpPr>
        <p:grpSpPr>
          <a:xfrm>
            <a:off x="292384" y="3284984"/>
            <a:ext cx="5578569" cy="1800200"/>
            <a:chOff x="654226" y="2177172"/>
            <a:chExt cx="6254500" cy="198793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5576" y="2564904"/>
              <a:ext cx="6153150" cy="1600200"/>
            </a:xfrm>
            <a:prstGeom prst="rect">
              <a:avLst/>
            </a:prstGeom>
          </p:spPr>
        </p:pic>
        <p:sp>
          <p:nvSpPr>
            <p:cNvPr id="9" name="文字方塊 8"/>
            <p:cNvSpPr txBox="1"/>
            <p:nvPr/>
          </p:nvSpPr>
          <p:spPr>
            <a:xfrm>
              <a:off x="654226" y="2177172"/>
              <a:ext cx="124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Index.html</a:t>
              </a:r>
              <a:endParaRPr lang="zh-TW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899592" y="2996952"/>
              <a:ext cx="1224136" cy="216024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2267744" y="2627620"/>
              <a:ext cx="4278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>
                  <a:solidFill>
                    <a:srgbClr val="FF0000"/>
                  </a:solidFill>
                </a:rPr>
                <a:t>Remove ‘width’ &amp; ‘height’, add ‘class’</a:t>
              </a:r>
            </a:p>
          </p:txBody>
        </p:sp>
      </p:grp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08" y="2541921"/>
            <a:ext cx="2362200" cy="421005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6221020" y="2192132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Index.css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4149097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YouTube &lt;iframe&gt; – Media Query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Now it works perfectly!</a:t>
            </a:r>
          </a:p>
          <a:p>
            <a:r>
              <a:rPr lang="en-US" altLang="zh-TW" dirty="0"/>
              <a:t>Try to add a responsive</a:t>
            </a:r>
            <a:br>
              <a:rPr lang="en-US" altLang="zh-TW" dirty="0"/>
            </a:br>
            <a:r>
              <a:rPr lang="en-US" altLang="zh-TW" dirty="0"/>
              <a:t>YouTube video to your</a:t>
            </a:r>
            <a:br>
              <a:rPr lang="en-US" altLang="zh-TW" dirty="0"/>
            </a:br>
            <a:r>
              <a:rPr lang="en-US" altLang="zh-TW" dirty="0"/>
              <a:t>page!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072" y="1869943"/>
            <a:ext cx="3595610" cy="42562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163428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we going to do?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TODO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Starting up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Bootstrap Components</a:t>
            </a:r>
            <a:endParaRPr lang="en-US" altLang="zh-TW" b="1" dirty="0"/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Photo Gallery – Grid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YouTube &lt;iframe&gt; – Media Query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Deploy Websites with </a:t>
            </a:r>
            <a:r>
              <a:rPr lang="en-US" altLang="zh-TW" dirty="0" err="1">
                <a:solidFill>
                  <a:schemeClr val="bg1">
                    <a:lumMod val="65000"/>
                  </a:schemeClr>
                </a:solidFill>
              </a:rPr>
              <a:t>Gitlab</a:t>
            </a:r>
            <a:endParaRPr lang="en-US" altLang="zh-TW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b="1" dirty="0"/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192906594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4 Bootstrap Components			</a:t>
            </a:r>
            <a:r>
              <a:rPr lang="en-US" altLang="zh-TW" sz="2400" dirty="0"/>
              <a:t>(5% x4)</a:t>
            </a:r>
          </a:p>
          <a:p>
            <a:pPr lvl="1"/>
            <a:r>
              <a:rPr lang="en-US" altLang="zh-TW" sz="2400" dirty="0"/>
              <a:t>Customize components                             (5% x4)</a:t>
            </a:r>
          </a:p>
          <a:p>
            <a:r>
              <a:rPr lang="en-US" altLang="zh-TW" sz="2800" dirty="0"/>
              <a:t>Photo Gallery</a:t>
            </a:r>
          </a:p>
          <a:p>
            <a:pPr lvl="1"/>
            <a:r>
              <a:rPr lang="en-US" altLang="zh-TW" sz="2400" dirty="0"/>
              <a:t>At least one photo				5%</a:t>
            </a:r>
          </a:p>
          <a:p>
            <a:pPr lvl="1"/>
            <a:r>
              <a:rPr lang="en-US" altLang="zh-TW" sz="2400" dirty="0"/>
              <a:t>Basic Layout					20%</a:t>
            </a:r>
          </a:p>
          <a:p>
            <a:pPr lvl="1"/>
            <a:r>
              <a:rPr lang="en-US" altLang="zh-TW" sz="2400" dirty="0"/>
              <a:t>RWD Layout (3 layouts)			5%</a:t>
            </a:r>
          </a:p>
          <a:p>
            <a:r>
              <a:rPr lang="en-US" altLang="zh-TW" sz="2800" dirty="0"/>
              <a:t>YouTube &lt;iframe&gt;</a:t>
            </a:r>
          </a:p>
          <a:p>
            <a:pPr lvl="1"/>
            <a:r>
              <a:rPr lang="en-US" altLang="zh-TW" sz="2400" dirty="0"/>
              <a:t>&lt;iframe&gt;					5%	</a:t>
            </a:r>
          </a:p>
          <a:p>
            <a:pPr lvl="1"/>
            <a:r>
              <a:rPr lang="en-US" altLang="zh-TW" sz="2400" dirty="0"/>
              <a:t>Responsive with media query		25%</a:t>
            </a:r>
          </a:p>
          <a:p>
            <a:pPr lvl="1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4587572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Bootstrap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Button </a:t>
            </a:r>
          </a:p>
          <a:p>
            <a:r>
              <a:rPr lang="en-US" altLang="zh-TW" dirty="0"/>
              <a:t>Card </a:t>
            </a:r>
          </a:p>
          <a:p>
            <a:r>
              <a:rPr lang="en-US" altLang="zh-TW" dirty="0"/>
              <a:t>Carousel </a:t>
            </a:r>
          </a:p>
          <a:p>
            <a:r>
              <a:rPr lang="en-US" altLang="zh-TW" dirty="0"/>
              <a:t>Media object </a:t>
            </a:r>
          </a:p>
          <a:p>
            <a:r>
              <a:rPr lang="en-US" altLang="zh-TW" dirty="0"/>
              <a:t>Modal</a:t>
            </a:r>
          </a:p>
          <a:p>
            <a:r>
              <a:rPr lang="en-US" altLang="zh-TW" dirty="0"/>
              <a:t>Dropdown</a:t>
            </a:r>
          </a:p>
          <a:p>
            <a:r>
              <a:rPr lang="en-US" altLang="zh-TW" dirty="0"/>
              <a:t>Jumbotron</a:t>
            </a:r>
          </a:p>
          <a:p>
            <a:r>
              <a:rPr lang="en-US" altLang="zh-TW" dirty="0"/>
              <a:t>Collapse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12073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What are we going to do?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Checkout the Website!</a:t>
            </a:r>
          </a:p>
          <a:p>
            <a:r>
              <a:rPr lang="en-US" altLang="zh-TW" dirty="0">
                <a:hlinkClick r:id="rId2"/>
              </a:rPr>
              <a:t>https://107062213.gitlab.io/lab03-demo/</a:t>
            </a:r>
            <a:endParaRPr lang="en-US" altLang="zh-TW" dirty="0"/>
          </a:p>
          <a:p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852936"/>
            <a:ext cx="4810094" cy="3586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4839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4DBC6-DC14-4D24-81A8-1CA44578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0F7C22-1DA7-4823-9FEB-5CFB045FD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Add </a:t>
            </a:r>
            <a:r>
              <a:rPr lang="en-US" altLang="zh-TW" dirty="0">
                <a:solidFill>
                  <a:srgbClr val="FF0000"/>
                </a:solidFill>
              </a:rPr>
              <a:t>3 Bootstrap components</a:t>
            </a:r>
          </a:p>
          <a:p>
            <a:r>
              <a:rPr lang="en-US" altLang="zh-TW" dirty="0"/>
              <a:t>Add a </a:t>
            </a:r>
            <a:r>
              <a:rPr lang="en-US" altLang="zh-TW" dirty="0">
                <a:solidFill>
                  <a:srgbClr val="FF0000"/>
                </a:solidFill>
              </a:rPr>
              <a:t>photo gallery</a:t>
            </a:r>
          </a:p>
          <a:p>
            <a:r>
              <a:rPr lang="en-US" altLang="zh-TW" dirty="0"/>
              <a:t>Add </a:t>
            </a:r>
            <a:r>
              <a:rPr lang="en-US" altLang="zh-TW" dirty="0">
                <a:solidFill>
                  <a:srgbClr val="FF0000"/>
                </a:solidFill>
              </a:rPr>
              <a:t>YouTube &lt;iframe&gt;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7951617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F4DBC6-DC14-4D24-81A8-1CA44578D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0F7C22-1DA7-4823-9FEB-5CFB045FD6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Remove fork relation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set project visibility to public.</a:t>
            </a:r>
          </a:p>
          <a:p>
            <a:r>
              <a:rPr lang="en-US" altLang="zh-TW" dirty="0"/>
              <a:t>Do not use any template from Internet </a:t>
            </a:r>
            <a:r>
              <a:rPr lang="en-US" altLang="zh-TW" dirty="0">
                <a:solidFill>
                  <a:srgbClr val="FF0000"/>
                </a:solidFill>
              </a:rPr>
              <a:t>or you will get zero grade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Deadline: 2022/03/01 17:20 (commit time)</a:t>
            </a:r>
            <a:endParaRPr lang="zh-TW" altLang="en-US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593034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What are we going to do?</a:t>
            </a:r>
          </a:p>
          <a:p>
            <a:r>
              <a:rPr lang="en-US" altLang="zh-TW" b="1" dirty="0"/>
              <a:t>TODO</a:t>
            </a:r>
          </a:p>
          <a:p>
            <a:pPr lvl="1"/>
            <a:r>
              <a:rPr lang="en-US" altLang="zh-TW" b="1" dirty="0"/>
              <a:t>Starting up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Bootstrap Components</a:t>
            </a:r>
            <a:endParaRPr lang="en-US" altLang="zh-TW" b="1" dirty="0"/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Photo Gallery – Grid</a:t>
            </a:r>
          </a:p>
          <a:p>
            <a:pPr lvl="1"/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YouTube &lt;iframe&gt; – Media Query</a:t>
            </a:r>
          </a:p>
          <a:p>
            <a:r>
              <a:rPr lang="en-US" altLang="zh-TW" dirty="0">
                <a:solidFill>
                  <a:schemeClr val="bg1">
                    <a:lumMod val="65000"/>
                  </a:schemeClr>
                </a:solidFill>
              </a:rPr>
              <a:t>Grading Policy</a:t>
            </a:r>
          </a:p>
        </p:txBody>
      </p:sp>
    </p:spTree>
    <p:extLst>
      <p:ext uri="{BB962C8B-B14F-4D97-AF65-F5344CB8AC3E}">
        <p14:creationId xmlns:p14="http://schemas.microsoft.com/office/powerpoint/2010/main" val="375177297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Starting up - Files</a:t>
            </a:r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648330" y="1485848"/>
            <a:ext cx="4238634" cy="5168809"/>
            <a:chOff x="116496" y="1561367"/>
            <a:chExt cx="4038600" cy="481627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496" y="1561367"/>
              <a:ext cx="3445304" cy="2018170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96" y="4186887"/>
              <a:ext cx="4038600" cy="219075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8" name="矩形 7"/>
            <p:cNvSpPr/>
            <p:nvPr/>
          </p:nvSpPr>
          <p:spPr>
            <a:xfrm>
              <a:off x="251520" y="3140968"/>
              <a:ext cx="1224136" cy="375011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cxnSp>
          <p:nvCxnSpPr>
            <p:cNvPr id="10" name="直線單箭頭接點 9"/>
            <p:cNvCxnSpPr/>
            <p:nvPr/>
          </p:nvCxnSpPr>
          <p:spPr>
            <a:xfrm>
              <a:off x="863588" y="3515979"/>
              <a:ext cx="0" cy="71873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/>
            <p:cNvSpPr/>
            <p:nvPr/>
          </p:nvSpPr>
          <p:spPr>
            <a:xfrm>
              <a:off x="630339" y="5066666"/>
              <a:ext cx="3384376" cy="288032"/>
            </a:xfrm>
            <a:prstGeom prst="rect">
              <a:avLst/>
            </a:prstGeom>
            <a:ln w="38100" cap="sq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9" name="直線單箭頭接點 18"/>
          <p:cNvCxnSpPr>
            <a:stCxn id="20" idx="3"/>
            <a:endCxn id="17" idx="1"/>
          </p:cNvCxnSpPr>
          <p:nvPr/>
        </p:nvCxnSpPr>
        <p:spPr>
          <a:xfrm>
            <a:off x="2074810" y="2973857"/>
            <a:ext cx="3544060" cy="210024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790042" y="2772626"/>
            <a:ext cx="1284768" cy="402461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48330" y="1726776"/>
            <a:ext cx="1426480" cy="821755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23" name="圖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937" y="1240383"/>
            <a:ext cx="3076575" cy="23431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8870" y="3969206"/>
            <a:ext cx="1990725" cy="22098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6" name="直線單箭頭接點 25"/>
          <p:cNvCxnSpPr>
            <a:stCxn id="22" idx="3"/>
            <a:endCxn id="23" idx="1"/>
          </p:cNvCxnSpPr>
          <p:nvPr/>
        </p:nvCxnSpPr>
        <p:spPr>
          <a:xfrm>
            <a:off x="2074810" y="2137654"/>
            <a:ext cx="3677127" cy="2743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1496292" y="5576749"/>
            <a:ext cx="3390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Link the </a:t>
            </a:r>
            <a:r>
              <a:rPr lang="en-US" altLang="zh-TW" dirty="0" err="1">
                <a:solidFill>
                  <a:srgbClr val="FF0000"/>
                </a:solidFill>
              </a:rPr>
              <a:t>css</a:t>
            </a:r>
            <a:r>
              <a:rPr lang="en-US" altLang="zh-TW" dirty="0">
                <a:solidFill>
                  <a:srgbClr val="FF0000"/>
                </a:solidFill>
              </a:rPr>
              <a:t> file to your html file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64234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Starting up - CSS Class &amp; Id</a:t>
            </a:r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4709" y="1740321"/>
            <a:ext cx="4474224" cy="435927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6" name="群組 15"/>
          <p:cNvGrpSpPr/>
          <p:nvPr/>
        </p:nvGrpSpPr>
        <p:grpSpPr>
          <a:xfrm>
            <a:off x="179512" y="1363468"/>
            <a:ext cx="3739133" cy="2752580"/>
            <a:chOff x="179512" y="1363468"/>
            <a:chExt cx="3739133" cy="2752580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520" y="1677648"/>
              <a:ext cx="3667125" cy="2438400"/>
            </a:xfrm>
            <a:prstGeom prst="rect">
              <a:avLst/>
            </a:prstGeom>
          </p:spPr>
        </p:pic>
        <p:sp>
          <p:nvSpPr>
            <p:cNvPr id="13" name="文字方塊 12"/>
            <p:cNvSpPr txBox="1"/>
            <p:nvPr/>
          </p:nvSpPr>
          <p:spPr>
            <a:xfrm>
              <a:off x="179512" y="1363468"/>
              <a:ext cx="954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ex.html</a:t>
              </a:r>
              <a:endParaRPr lang="zh-TW" altLang="en-US" dirty="0"/>
            </a:p>
          </p:txBody>
        </p:sp>
      </p:grpSp>
      <p:grpSp>
        <p:nvGrpSpPr>
          <p:cNvPr id="15" name="群組 14"/>
          <p:cNvGrpSpPr/>
          <p:nvPr/>
        </p:nvGrpSpPr>
        <p:grpSpPr>
          <a:xfrm>
            <a:off x="204835" y="4221088"/>
            <a:ext cx="2484724" cy="2452229"/>
            <a:chOff x="224395" y="4327128"/>
            <a:chExt cx="2484724" cy="245222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0244" y="4636232"/>
              <a:ext cx="2428875" cy="2143125"/>
            </a:xfrm>
            <a:prstGeom prst="rect">
              <a:avLst/>
            </a:prstGeom>
          </p:spPr>
        </p:pic>
        <p:sp>
          <p:nvSpPr>
            <p:cNvPr id="14" name="文字方塊 13"/>
            <p:cNvSpPr txBox="1"/>
            <p:nvPr/>
          </p:nvSpPr>
          <p:spPr>
            <a:xfrm>
              <a:off x="224395" y="4327128"/>
              <a:ext cx="8643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/>
                <a:t>ex.css</a:t>
              </a:r>
              <a:endParaRPr lang="zh-TW" altLang="en-US" dirty="0"/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2663583" y="4530192"/>
            <a:ext cx="14285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#id-name</a:t>
            </a:r>
          </a:p>
          <a:p>
            <a:r>
              <a:rPr lang="en-US" altLang="zh-TW" dirty="0"/>
              <a:t>.class-name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27584" y="3284984"/>
            <a:ext cx="2304256" cy="576064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51520" y="4530192"/>
            <a:ext cx="882099" cy="194952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260684" y="5601754"/>
            <a:ext cx="1070956" cy="203510"/>
          </a:xfrm>
          <a:prstGeom prst="rect">
            <a:avLst/>
          </a:prstGeom>
          <a:ln w="38100" cap="sq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22" name="直線單箭頭接點 21"/>
          <p:cNvCxnSpPr>
            <a:endCxn id="12" idx="1"/>
          </p:cNvCxnSpPr>
          <p:nvPr/>
        </p:nvCxnSpPr>
        <p:spPr>
          <a:xfrm>
            <a:off x="3918645" y="3919958"/>
            <a:ext cx="57606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140958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1748</TotalTime>
  <Words>908</Words>
  <Application>Microsoft Office PowerPoint</Application>
  <PresentationFormat>如螢幕大小 (4:3)</PresentationFormat>
  <Paragraphs>200</Paragraphs>
  <Slides>35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41" baseType="lpstr">
      <vt:lpstr>微軟正黑體</vt:lpstr>
      <vt:lpstr>Stencil Std</vt:lpstr>
      <vt:lpstr>Arial</vt:lpstr>
      <vt:lpstr>Calibri</vt:lpstr>
      <vt:lpstr>Courier New</vt:lpstr>
      <vt:lpstr>Course_PPTX_Theme</vt:lpstr>
      <vt:lpstr>Personal Website</vt:lpstr>
      <vt:lpstr>Layout</vt:lpstr>
      <vt:lpstr>What are we going to do?</vt:lpstr>
      <vt:lpstr>What are we going to do?</vt:lpstr>
      <vt:lpstr>Goal</vt:lpstr>
      <vt:lpstr>Goal</vt:lpstr>
      <vt:lpstr>Layout</vt:lpstr>
      <vt:lpstr>Starting up - Files</vt:lpstr>
      <vt:lpstr>Starting up - CSS Class &amp; Id</vt:lpstr>
      <vt:lpstr>Starting up -The &lt;div&gt; Element</vt:lpstr>
      <vt:lpstr>Layout</vt:lpstr>
      <vt:lpstr>Bootstrap Component</vt:lpstr>
      <vt:lpstr>Bootstrap Component</vt:lpstr>
      <vt:lpstr>Bootstrap Component</vt:lpstr>
      <vt:lpstr>Bootstrap Component</vt:lpstr>
      <vt:lpstr>Bootstrap Component</vt:lpstr>
      <vt:lpstr>Bootstrap Component</vt:lpstr>
      <vt:lpstr>Layout</vt:lpstr>
      <vt:lpstr>Photo Gallery – Grid</vt:lpstr>
      <vt:lpstr>Photo Gallery – Grid</vt:lpstr>
      <vt:lpstr>Photo Gallery – Grid</vt:lpstr>
      <vt:lpstr>Photo Gallery – Grid</vt:lpstr>
      <vt:lpstr>Photo Gallery – Grid</vt:lpstr>
      <vt:lpstr>Photo Gallery – Grid</vt:lpstr>
      <vt:lpstr>Photo Gallery – Grid</vt:lpstr>
      <vt:lpstr>Photo Gallery - Grid</vt:lpstr>
      <vt:lpstr>Photo Gallery - Grid</vt:lpstr>
      <vt:lpstr>Layout</vt:lpstr>
      <vt:lpstr>YouTube &lt;iframe&gt; – Media Query</vt:lpstr>
      <vt:lpstr>YouTube &lt;iframe&gt; – Media Query</vt:lpstr>
      <vt:lpstr>YouTube &lt;iframe&gt; – Media Query</vt:lpstr>
      <vt:lpstr>YouTube &lt;iframe&gt; – Media Query</vt:lpstr>
      <vt:lpstr>Layout</vt:lpstr>
      <vt:lpstr>Grading Policy</vt:lpstr>
      <vt:lpstr>Bootstrap Components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張智孝</cp:lastModifiedBy>
  <cp:revision>381</cp:revision>
  <cp:lastPrinted>1601-01-01T00:00:00Z</cp:lastPrinted>
  <dcterms:created xsi:type="dcterms:W3CDTF">2018-01-25T06:12:58Z</dcterms:created>
  <dcterms:modified xsi:type="dcterms:W3CDTF">2022-03-08T06:21:47Z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